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0"/>
  </p:notesMasterIdLst>
  <p:sldIdLst>
    <p:sldId id="256" r:id="rId2"/>
    <p:sldId id="335" r:id="rId3"/>
    <p:sldId id="362" r:id="rId4"/>
    <p:sldId id="363" r:id="rId5"/>
    <p:sldId id="342" r:id="rId6"/>
    <p:sldId id="364" r:id="rId7"/>
    <p:sldId id="365" r:id="rId8"/>
    <p:sldId id="359"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4A4CAE77-B8B1-49B7-9986-23DC29B73BCB}" type="datetime1">
              <a:rPr lang="en-US" smtClean="0"/>
              <a:pPr>
                <a:defRPr/>
              </a:pPr>
              <a:t>4/3/2020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r>
              <a:rPr lang="en-US" smtClean="0"/>
              <a:t>Author:RK</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29E3B3A6-35C4-4A4A-A93B-FEA2E3D83467}"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4/3/2020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1C1599A8-CEA0-4EA6-AEBF-68186F8EDCBB}" type="datetime1">
              <a:rPr lang="en-US" smtClean="0"/>
              <a:pPr>
                <a:defRPr/>
              </a:pPr>
              <a:t>4/3/2020</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r>
              <a:rPr lang="en-US" smtClean="0"/>
              <a:t>Author:RK</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AFFF1EA8-75B9-4BFE-A5B1-639BA1B4E44A}"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4/3/2020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FE88FBAD-9DA8-472F-839A-428AD1F4DEE1}"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86442F78-5EBF-4453-A097-83F2C8DFCA84}" type="datetime1">
              <a:rPr lang="en-US" smtClean="0"/>
              <a:pPr>
                <a:defRPr/>
              </a:pPr>
              <a:t>4/3/2020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30ECD9A4-5F66-4780-BB8E-330017FFA7D2}"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r>
              <a:rPr lang="en-US" smtClean="0"/>
              <a:t>Author:RK</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E7E1BEA8-81AC-4EAA-9B8B-C356D39A598C}" type="datetime1">
              <a:rPr lang="en-US" smtClean="0"/>
              <a:pPr>
                <a:defRPr/>
              </a:pPr>
              <a:t>4/3/2020</a:t>
            </a:fld>
            <a:endParaRPr lang="en-US"/>
          </a:p>
        </p:txBody>
      </p:sp>
      <p:sp>
        <p:nvSpPr>
          <p:cNvPr id="10" name="Slide Number Placeholder 9"/>
          <p:cNvSpPr>
            <a:spLocks noGrp="1"/>
          </p:cNvSpPr>
          <p:nvPr>
            <p:ph type="sldNum" sz="quarter" idx="16"/>
          </p:nvPr>
        </p:nvSpPr>
        <p:spPr/>
        <p:txBody>
          <a:bodyPr rtlCol="0"/>
          <a:lstStyle/>
          <a:p>
            <a:pPr>
              <a:defRPr/>
            </a:pPr>
            <a:fld id="{51FE8A84-AF12-4731-A1E2-EE3C3AE8E11C}"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r>
              <a:rPr lang="en-US" smtClean="0"/>
              <a:t>Author:RK</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0F274DF4-1E11-4BE5-94EE-68DC7FD66A04}" type="datetime1">
              <a:rPr lang="en-US" smtClean="0"/>
              <a:pPr>
                <a:defRPr/>
              </a:pPr>
              <a:t>4/3/2020</a:t>
            </a:fld>
            <a:endParaRPr lang="en-US"/>
          </a:p>
        </p:txBody>
      </p:sp>
      <p:sp>
        <p:nvSpPr>
          <p:cNvPr id="12" name="Slide Number Placeholder 11"/>
          <p:cNvSpPr>
            <a:spLocks noGrp="1"/>
          </p:cNvSpPr>
          <p:nvPr>
            <p:ph type="sldNum" sz="quarter" idx="16"/>
          </p:nvPr>
        </p:nvSpPr>
        <p:spPr/>
        <p:txBody>
          <a:bodyPr rtlCol="0"/>
          <a:lstStyle/>
          <a:p>
            <a:pPr>
              <a:defRPr/>
            </a:pPr>
            <a:fld id="{7E74873D-DF26-421D-BB7D-2443FD85D712}"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r>
              <a:rPr lang="en-US" smtClean="0"/>
              <a:t>Author:RK</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4/3/2020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4/3/2020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4/3/2020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5C23F445-A553-4D3F-BF04-A18E2120CA02}"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44528B13-61B8-4B34-AE66-FAA20D62E9E3}" type="datetime1">
              <a:rPr lang="en-US" smtClean="0"/>
              <a:pPr>
                <a:defRPr/>
              </a:pPr>
              <a:t>4/3/2020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5F7CE51B-D314-4748-A7FB-C6BBF3CC08C9}"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r>
              <a:rPr lang="en-US" smtClean="0"/>
              <a:t>Author:RK</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DA77A13B-D29E-4A31-9A3D-BDF778EEE264}" type="datetime1">
              <a:rPr lang="en-US" smtClean="0"/>
              <a:pPr>
                <a:defRPr/>
              </a:pPr>
              <a:t>4/3/2020</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r>
              <a:rPr lang="en-US" smtClean="0"/>
              <a:t>Author:RK</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304800"/>
            <a:ext cx="8229600" cy="3048000"/>
          </a:xfrm>
        </p:spPr>
        <p:txBody>
          <a:bodyPr>
            <a:normAutofit fontScale="90000"/>
          </a:bodyPr>
          <a:lstStyle/>
          <a:p>
            <a:pPr indent="457200" algn="ctr" eaLnBrk="1" hangingPunct="1"/>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lang="en-US" sz="3200" b="1" u="sng" dirty="0" smtClean="0">
                <a:solidFill>
                  <a:srgbClr val="FF0000"/>
                </a:solidFill>
              </a:rPr>
              <a:t/>
            </a:r>
            <a:br>
              <a:rPr lang="en-US" sz="3200" b="1" u="sng" dirty="0" smtClean="0">
                <a:solidFill>
                  <a:srgbClr val="FF0000"/>
                </a:solidFill>
              </a:rPr>
            </a:br>
            <a:r>
              <a:rPr lang="en-US" sz="3200" u="sng" dirty="0" smtClean="0">
                <a:solidFill>
                  <a:srgbClr val="FF0000"/>
                </a:solidFill>
              </a:rPr>
              <a:t/>
            </a:r>
            <a:br>
              <a:rPr lang="en-US" sz="3200" u="sng" dirty="0" smtClean="0">
                <a:solidFill>
                  <a:srgbClr val="FF0000"/>
                </a:solidFill>
              </a:rPr>
            </a:br>
            <a:r>
              <a:rPr lang="en-US" sz="3200" u="sng" dirty="0" smtClean="0">
                <a:solidFill>
                  <a:srgbClr val="FF0000"/>
                </a:solidFill>
              </a:rPr>
              <a:t/>
            </a:r>
            <a:br>
              <a:rPr lang="en-US" sz="3200" u="sng" dirty="0" smtClean="0">
                <a:solidFill>
                  <a:srgbClr val="FF0000"/>
                </a:solidFill>
              </a:rPr>
            </a:br>
            <a:r>
              <a:rPr sz="4500" b="1" u="sng" smtClean="0">
                <a:solidFill>
                  <a:srgbClr val="FFFF00"/>
                </a:solidFill>
              </a:rPr>
              <a:t>WELCOME</a:t>
            </a:r>
            <a:r>
              <a:rPr sz="3200" smtClean="0"/>
              <a:t/>
            </a:r>
            <a:br>
              <a:rPr sz="3200" smtClean="0"/>
            </a:br>
            <a:r>
              <a:rPr sz="3000" b="1" smtClean="0">
                <a:solidFill>
                  <a:schemeClr val="bg1"/>
                </a:solidFill>
              </a:rPr>
              <a:t>Class: B.Com – Part-1 </a:t>
            </a:r>
            <a:br>
              <a:rPr sz="3000" b="1" smtClean="0">
                <a:solidFill>
                  <a:schemeClr val="bg1"/>
                </a:solidFill>
              </a:rPr>
            </a:br>
            <a:r>
              <a:rPr sz="3000" b="1" smtClean="0">
                <a:solidFill>
                  <a:schemeClr val="bg1"/>
                </a:solidFill>
              </a:rPr>
              <a:t>Subject: Financial Accounting</a:t>
            </a:r>
            <a:r>
              <a:rPr sz="3200" smtClean="0"/>
              <a:t/>
            </a:r>
            <a:br>
              <a:rPr sz="3200" smtClean="0"/>
            </a:br>
            <a:r>
              <a:rPr b="1" smtClean="0">
                <a:solidFill>
                  <a:srgbClr val="FFFF00"/>
                </a:solidFill>
              </a:rPr>
              <a:t>TOPIC: </a:t>
            </a:r>
            <a:r>
              <a:rPr lang="en-US" b="1" dirty="0" smtClean="0">
                <a:solidFill>
                  <a:srgbClr val="FFFF00"/>
                </a:solidFill>
              </a:rPr>
              <a:t>RECTIFICATION OF ERRORS</a:t>
            </a:r>
            <a:r>
              <a:rPr b="1" smtClean="0">
                <a:solidFill>
                  <a:srgbClr val="FFFF00"/>
                </a:solidFill>
              </a:rPr>
              <a:t/>
            </a:r>
            <a:br>
              <a:rPr b="1" smtClean="0">
                <a:solidFill>
                  <a:srgbClr val="FFFF00"/>
                </a:solidFill>
              </a:rPr>
            </a:br>
            <a:endParaRPr smtClean="0">
              <a:solidFill>
                <a:srgbClr val="FFFF00"/>
              </a:solidFill>
            </a:endParaRPr>
          </a:p>
        </p:txBody>
      </p:sp>
      <p:sp>
        <p:nvSpPr>
          <p:cNvPr id="6146" name="Subtitle 2"/>
          <p:cNvSpPr>
            <a:spLocks noGrp="1"/>
          </p:cNvSpPr>
          <p:nvPr>
            <p:ph type="subTitle" idx="1"/>
          </p:nvPr>
        </p:nvSpPr>
        <p:spPr>
          <a:xfrm>
            <a:off x="914400" y="2895600"/>
            <a:ext cx="6934200" cy="3200400"/>
          </a:xfrm>
        </p:spPr>
        <p:txBody>
          <a:bodyPr>
            <a:normAutofit/>
          </a:bodyPr>
          <a:lstStyle/>
          <a:p>
            <a:pPr eaLnBrk="1" hangingPunct="1"/>
            <a:endParaRPr lang="en-US" sz="4000" b="1" u="sng" dirty="0" smtClean="0"/>
          </a:p>
          <a:p>
            <a:pPr eaLnBrk="1" hangingPunct="1"/>
            <a:r>
              <a:rPr lang="en-US" sz="2700" b="1" u="sng" dirty="0" smtClean="0">
                <a:solidFill>
                  <a:schemeClr val="tx1"/>
                </a:solidFill>
              </a:rPr>
              <a:t>Prepared By</a:t>
            </a:r>
          </a:p>
          <a:p>
            <a:pPr eaLnBrk="1" hangingPunct="1">
              <a:spcBef>
                <a:spcPts val="200"/>
              </a:spcBef>
            </a:pPr>
            <a:r>
              <a:rPr lang="en-US" sz="2700" b="1" dirty="0" smtClean="0">
                <a:solidFill>
                  <a:schemeClr val="tx1"/>
                </a:solidFill>
              </a:rPr>
              <a:t> Dr. SHAHID IQBAL </a:t>
            </a:r>
          </a:p>
          <a:p>
            <a:pPr eaLnBrk="1" hangingPunct="1">
              <a:spcBef>
                <a:spcPts val="200"/>
              </a:spcBef>
            </a:pPr>
            <a:r>
              <a:rPr lang="en-US" sz="1800" b="1" dirty="0" smtClean="0">
                <a:solidFill>
                  <a:schemeClr val="tx1"/>
                </a:solidFill>
              </a:rPr>
              <a:t>Guest Faculty</a:t>
            </a:r>
          </a:p>
          <a:p>
            <a:pPr eaLnBrk="1" hangingPunct="1">
              <a:spcBef>
                <a:spcPts val="200"/>
              </a:spcBef>
            </a:pPr>
            <a:r>
              <a:rPr lang="en-US" sz="1800" b="1" dirty="0" smtClean="0">
                <a:solidFill>
                  <a:schemeClr val="tx1"/>
                </a:solidFill>
              </a:rPr>
              <a:t>Marwari College, </a:t>
            </a:r>
            <a:r>
              <a:rPr lang="en-US" sz="1800" b="1" dirty="0" err="1" smtClean="0">
                <a:solidFill>
                  <a:schemeClr val="tx1"/>
                </a:solidFill>
              </a:rPr>
              <a:t>Darbhanga</a:t>
            </a:r>
            <a:r>
              <a:rPr lang="en-US" sz="1800" b="1" dirty="0" smtClean="0">
                <a:solidFill>
                  <a:schemeClr val="tx1"/>
                </a:solidFill>
              </a:rPr>
              <a:t>,</a:t>
            </a:r>
          </a:p>
          <a:p>
            <a:pPr eaLnBrk="1" hangingPunct="1">
              <a:spcBef>
                <a:spcPts val="200"/>
              </a:spcBef>
            </a:pPr>
            <a:r>
              <a:rPr lang="en-US" sz="1800" b="1" dirty="0" smtClean="0">
                <a:solidFill>
                  <a:schemeClr val="tx1"/>
                </a:solidFill>
              </a:rPr>
              <a:t>Mobile No. and </a:t>
            </a:r>
            <a:r>
              <a:rPr lang="en-US" sz="1800" b="1" dirty="0" err="1" smtClean="0">
                <a:solidFill>
                  <a:schemeClr val="tx1"/>
                </a:solidFill>
              </a:rPr>
              <a:t>Whatsup</a:t>
            </a:r>
            <a:r>
              <a:rPr lang="en-US" sz="1800" b="1" dirty="0" smtClean="0">
                <a:solidFill>
                  <a:schemeClr val="tx1"/>
                </a:solidFill>
              </a:rPr>
              <a:t> No. : 7004160257</a:t>
            </a:r>
          </a:p>
          <a:p>
            <a:pPr eaLnBrk="1" hangingPunct="1">
              <a:spcBef>
                <a:spcPts val="200"/>
              </a:spcBef>
            </a:pPr>
            <a:r>
              <a:rPr lang="en-US" sz="1800" b="1" dirty="0" smtClean="0">
                <a:solidFill>
                  <a:schemeClr val="tx1"/>
                </a:solidFill>
              </a:rPr>
              <a:t>Email ID: shahidlnmu@gmail.com</a:t>
            </a:r>
          </a:p>
          <a:p>
            <a:pPr eaLnBrk="1" hangingPunct="1">
              <a:spcBef>
                <a:spcPts val="200"/>
              </a:spcBef>
            </a:pPr>
            <a:endParaRPr lang="en-US" sz="2500" b="1" dirty="0" smtClean="0">
              <a:solidFill>
                <a:schemeClr val="tx1"/>
              </a:solidFill>
            </a:endParaRPr>
          </a:p>
          <a:p>
            <a:pPr eaLnBrk="1" hangingPunct="1"/>
            <a:endParaRPr lang="en-US" b="1" dirty="0" smtClean="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1000" y="609600"/>
            <a:ext cx="5791200" cy="762000"/>
          </a:xfrm>
        </p:spPr>
        <p:txBody>
          <a:bodyPr>
            <a:noAutofit/>
          </a:bodyPr>
          <a:lstStyle/>
          <a:p>
            <a:pPr algn="l"/>
            <a:r>
              <a:rPr lang="en-US" sz="2800" b="1" dirty="0" smtClean="0">
                <a:solidFill>
                  <a:srgbClr val="FF0000"/>
                </a:solidFill>
              </a:rPr>
              <a:t>Meaning </a:t>
            </a:r>
            <a:r>
              <a:rPr lang="en-US" sz="2800" b="1" dirty="0" smtClean="0">
                <a:solidFill>
                  <a:srgbClr val="FF0000"/>
                </a:solidFill>
              </a:rPr>
              <a:t>of Rectification of Errors</a:t>
            </a:r>
            <a:endParaRPr lang="en-US" sz="2800" b="1" dirty="0" smtClean="0">
              <a:solidFill>
                <a:srgbClr val="FF0000"/>
              </a:solidFill>
            </a:endParaRPr>
          </a:p>
        </p:txBody>
      </p:sp>
      <p:sp>
        <p:nvSpPr>
          <p:cNvPr id="6" name="Slide Number Placeholder 5"/>
          <p:cNvSpPr>
            <a:spLocks noGrp="1"/>
          </p:cNvSpPr>
          <p:nvPr>
            <p:ph type="sldNum" sz="quarter" idx="12"/>
          </p:nvPr>
        </p:nvSpPr>
        <p:spPr/>
        <p:txBody>
          <a:bodyPr>
            <a:normAutofit fontScale="85000" lnSpcReduction="20000"/>
          </a:bodyPr>
          <a:lstStyle/>
          <a:p>
            <a:pPr>
              <a:defRPr/>
            </a:pPr>
            <a:fld id="{BEFF15C5-7A37-4B5C-9F13-4DD073D7DC40}" type="slidenum">
              <a:rPr lang="en-US" smtClean="0"/>
              <a:pPr>
                <a:defRPr/>
              </a:pPr>
              <a:t>2</a:t>
            </a:fld>
            <a:endParaRPr lang="en-US" dirty="0"/>
          </a:p>
        </p:txBody>
      </p:sp>
      <p:sp>
        <p:nvSpPr>
          <p:cNvPr id="19462" name="Content Placeholder 6"/>
          <p:cNvSpPr>
            <a:spLocks noGrp="1"/>
          </p:cNvSpPr>
          <p:nvPr>
            <p:ph sz="quarter" idx="1"/>
          </p:nvPr>
        </p:nvSpPr>
        <p:spPr>
          <a:xfrm>
            <a:off x="381000" y="990600"/>
            <a:ext cx="8382000" cy="5410200"/>
          </a:xfrm>
        </p:spPr>
        <p:txBody>
          <a:bodyPr>
            <a:normAutofit fontScale="85000" lnSpcReduction="20000"/>
          </a:bodyPr>
          <a:lstStyle/>
          <a:p>
            <a:pPr>
              <a:buNone/>
            </a:pPr>
            <a:endParaRPr lang="en-US" sz="3200" dirty="0" smtClean="0"/>
          </a:p>
          <a:p>
            <a:pPr>
              <a:buNone/>
            </a:pPr>
            <a:endParaRPr lang="en-US" sz="3200" dirty="0" smtClean="0"/>
          </a:p>
          <a:p>
            <a:pPr algn="just">
              <a:spcAft>
                <a:spcPts val="600"/>
              </a:spcAft>
              <a:buNone/>
            </a:pPr>
            <a:r>
              <a:rPr lang="en-US" sz="3600" dirty="0" smtClean="0"/>
              <a:t>	</a:t>
            </a:r>
            <a:r>
              <a:rPr lang="en-US" sz="2600" dirty="0" smtClean="0"/>
              <a:t>In accounting, errors are the ‘mistakes’ committed by the book-keeper or accountant. These mistakes may occur while classifying the accounts, writing the subsidiary books, posting the entries to ledger accounts, casting totals, balancing the accounts, carrying the balances forward and so on. The process of finding and correcting these mistakes is called </a:t>
            </a:r>
            <a:r>
              <a:rPr lang="en-US" sz="2600" b="1" dirty="0" smtClean="0"/>
              <a:t>rectification of errors</a:t>
            </a:r>
            <a:r>
              <a:rPr lang="en-US" sz="2600" dirty="0" smtClean="0"/>
              <a:t>.</a:t>
            </a:r>
          </a:p>
          <a:p>
            <a:pPr algn="just">
              <a:spcAft>
                <a:spcPts val="600"/>
              </a:spcAft>
              <a:buNone/>
            </a:pPr>
            <a:r>
              <a:rPr lang="en-US" sz="2600" dirty="0" smtClean="0"/>
              <a:t>	</a:t>
            </a:r>
            <a:r>
              <a:rPr lang="en-US" sz="2600" dirty="0" smtClean="0"/>
              <a:t>Errors in accounting are result of ignorance of accounting Rules (knowingly and unknowingly</a:t>
            </a:r>
            <a:r>
              <a:rPr lang="en-US" sz="2600" dirty="0" smtClean="0"/>
              <a:t>). </a:t>
            </a:r>
            <a:r>
              <a:rPr lang="en-US" sz="2600" dirty="0" smtClean="0"/>
              <a:t>Rectification depends on stage when the errors are rectified:- </a:t>
            </a:r>
            <a:r>
              <a:rPr lang="en-US" sz="2600" dirty="0" smtClean="0"/>
              <a:t>If </a:t>
            </a:r>
            <a:r>
              <a:rPr lang="en-US" sz="2600" dirty="0" smtClean="0"/>
              <a:t>the error is traced before posting to the Ledger, it may be corrected by neatly crossing out the wrong figure by a single line and writing the correct figure above the crossed figure. </a:t>
            </a:r>
            <a:r>
              <a:rPr lang="en-US" sz="2600" dirty="0" smtClean="0"/>
              <a:t>Even </a:t>
            </a:r>
            <a:r>
              <a:rPr lang="en-US" sz="2600" dirty="0" smtClean="0"/>
              <a:t>if a wrong figure is posted in the ledger accounts, may be corrected in the same manner. </a:t>
            </a:r>
            <a:r>
              <a:rPr lang="en-US" sz="2600" dirty="0" smtClean="0"/>
              <a:t>If </a:t>
            </a:r>
            <a:r>
              <a:rPr lang="en-US" sz="2600" dirty="0" smtClean="0"/>
              <a:t>an error is traced after some time it should be corrected by passing a suitable Journal entry, called the rectifying entry</a:t>
            </a:r>
            <a:endParaRPr lang="en-US" sz="2600" dirty="0" smtClean="0"/>
          </a:p>
          <a:p>
            <a:pPr algn="just">
              <a:buNone/>
            </a:pPr>
            <a:endParaRPr lang="en-US" sz="3600" dirty="0" smtClean="0"/>
          </a:p>
          <a:p>
            <a:pPr algn="just">
              <a:buNone/>
            </a:pPr>
            <a:endParaRPr lang="en-US" sz="3100" dirty="0" smtClean="0"/>
          </a:p>
          <a:p>
            <a:endParaRPr lang="en-US" sz="3000" dirty="0" smtClean="0"/>
          </a:p>
          <a:p>
            <a:endParaRPr lang="en-US" sz="2800" dirty="0" smtClean="0"/>
          </a:p>
          <a:p>
            <a:endParaRPr lang="en-US" sz="2800"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85000" lnSpcReduction="20000"/>
          </a:bodyPr>
          <a:lstStyle/>
          <a:p>
            <a:pPr>
              <a:defRPr/>
            </a:pPr>
            <a:fld id="{BEFF15C5-7A37-4B5C-9F13-4DD073D7DC40}" type="slidenum">
              <a:rPr lang="en-US" smtClean="0"/>
              <a:pPr>
                <a:defRPr/>
              </a:pPr>
              <a:t>3</a:t>
            </a:fld>
            <a:endParaRPr lang="en-US" dirty="0"/>
          </a:p>
        </p:txBody>
      </p:sp>
      <p:sp>
        <p:nvSpPr>
          <p:cNvPr id="19462" name="Content Placeholder 6"/>
          <p:cNvSpPr>
            <a:spLocks noGrp="1"/>
          </p:cNvSpPr>
          <p:nvPr>
            <p:ph sz="quarter" idx="1"/>
          </p:nvPr>
        </p:nvSpPr>
        <p:spPr>
          <a:xfrm>
            <a:off x="381000" y="609600"/>
            <a:ext cx="8382000" cy="5943600"/>
          </a:xfrm>
        </p:spPr>
        <p:txBody>
          <a:bodyPr>
            <a:normAutofit fontScale="92500" lnSpcReduction="20000"/>
          </a:bodyPr>
          <a:lstStyle/>
          <a:p>
            <a:pPr>
              <a:buNone/>
            </a:pPr>
            <a:r>
              <a:rPr lang="en-US" sz="4600" b="1" dirty="0" smtClean="0">
                <a:solidFill>
                  <a:srgbClr val="FF0000"/>
                </a:solidFill>
              </a:rPr>
              <a:t>Steps t</a:t>
            </a:r>
            <a:r>
              <a:rPr lang="en-US" sz="4600" b="1" dirty="0" smtClean="0">
                <a:solidFill>
                  <a:srgbClr val="FF0000"/>
                </a:solidFill>
              </a:rPr>
              <a:t>o </a:t>
            </a:r>
            <a:r>
              <a:rPr lang="en-US" sz="4600" b="1" dirty="0" smtClean="0">
                <a:solidFill>
                  <a:srgbClr val="FF0000"/>
                </a:solidFill>
              </a:rPr>
              <a:t>Locate the Errors: </a:t>
            </a:r>
            <a:endParaRPr lang="en-US" sz="3200" b="1" dirty="0" smtClean="0"/>
          </a:p>
          <a:p>
            <a:pPr algn="just">
              <a:buNone/>
            </a:pPr>
            <a:r>
              <a:rPr lang="en-US" sz="2800" dirty="0" smtClean="0"/>
              <a:t>	</a:t>
            </a:r>
            <a:endParaRPr lang="en-US" sz="2800" dirty="0" smtClean="0"/>
          </a:p>
          <a:p>
            <a:r>
              <a:rPr lang="en-US" sz="2800" dirty="0" smtClean="0"/>
              <a:t>	</a:t>
            </a:r>
            <a:r>
              <a:rPr lang="en-US" sz="2400" dirty="0" smtClean="0"/>
              <a:t>If the Trial Balance does not tally, it means there are some errors in the books of accounts. The various steps which may be taken to locate the errors include the following</a:t>
            </a:r>
            <a:r>
              <a:rPr lang="en-US" sz="2400" dirty="0" smtClean="0"/>
              <a:t>:</a:t>
            </a:r>
          </a:p>
          <a:p>
            <a:endParaRPr lang="en-US" sz="2400" dirty="0" smtClean="0"/>
          </a:p>
          <a:p>
            <a:r>
              <a:rPr lang="en-US" sz="2400" dirty="0" smtClean="0"/>
              <a:t>Step-1. Check the totals of both the debit and the credit amount columns of Trial Balance.</a:t>
            </a:r>
          </a:p>
          <a:p>
            <a:r>
              <a:rPr lang="en-US" sz="2400" dirty="0" smtClean="0"/>
              <a:t>Step-2. Check with the help of ledger to ensure whether the balance of each and every account including Cash and Bank account has been included in the correct amount column with the correct amount in the Trial Balance.</a:t>
            </a:r>
          </a:p>
          <a:p>
            <a:r>
              <a:rPr lang="en-US" sz="2400" dirty="0" smtClean="0"/>
              <a:t>Step-3. Apply trial and error techniques such as scanning all the entries of equivalent to the amount of differences or 50% of the amount of differences. On scrutiny of the books, errors such as transposition of the figures, posting of an amount on wrong side of ledger account, etc. may be discovered.</a:t>
            </a:r>
          </a:p>
          <a:p>
            <a:endParaRPr lang="en-US" sz="3000" dirty="0" smtClean="0"/>
          </a:p>
          <a:p>
            <a:endParaRPr lang="en-US" sz="2800" dirty="0" smtClean="0"/>
          </a:p>
          <a:p>
            <a:endParaRPr lang="en-US" sz="2800"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85000" lnSpcReduction="20000"/>
          </a:bodyPr>
          <a:lstStyle/>
          <a:p>
            <a:pPr>
              <a:defRPr/>
            </a:pPr>
            <a:fld id="{BEFF15C5-7A37-4B5C-9F13-4DD073D7DC40}" type="slidenum">
              <a:rPr lang="en-US" smtClean="0"/>
              <a:pPr>
                <a:defRPr/>
              </a:pPr>
              <a:t>4</a:t>
            </a:fld>
            <a:endParaRPr lang="en-US" dirty="0"/>
          </a:p>
        </p:txBody>
      </p:sp>
      <p:sp>
        <p:nvSpPr>
          <p:cNvPr id="19462" name="Content Placeholder 6"/>
          <p:cNvSpPr>
            <a:spLocks noGrp="1"/>
          </p:cNvSpPr>
          <p:nvPr>
            <p:ph sz="quarter" idx="1"/>
          </p:nvPr>
        </p:nvSpPr>
        <p:spPr>
          <a:xfrm>
            <a:off x="381000" y="304800"/>
            <a:ext cx="8382000" cy="6096000"/>
          </a:xfrm>
        </p:spPr>
        <p:txBody>
          <a:bodyPr>
            <a:normAutofit fontScale="62500" lnSpcReduction="20000"/>
          </a:bodyPr>
          <a:lstStyle/>
          <a:p>
            <a:pPr>
              <a:spcBef>
                <a:spcPts val="0"/>
              </a:spcBef>
              <a:buNone/>
            </a:pPr>
            <a:endParaRPr lang="en-US" sz="2000" b="1" dirty="0" smtClean="0"/>
          </a:p>
          <a:p>
            <a:pPr>
              <a:spcBef>
                <a:spcPts val="0"/>
              </a:spcBef>
              <a:buNone/>
            </a:pPr>
            <a:endParaRPr lang="en-US" sz="2000" b="1" dirty="0" smtClean="0"/>
          </a:p>
          <a:p>
            <a:pPr>
              <a:spcBef>
                <a:spcPts val="0"/>
              </a:spcBef>
              <a:buNone/>
            </a:pPr>
            <a:endParaRPr lang="en-US" sz="2000" b="1" dirty="0" smtClean="0"/>
          </a:p>
          <a:p>
            <a:pPr>
              <a:spcBef>
                <a:spcPts val="0"/>
              </a:spcBef>
              <a:buNone/>
            </a:pPr>
            <a:endParaRPr lang="en-US" sz="2000" b="1" dirty="0" smtClean="0"/>
          </a:p>
          <a:p>
            <a:pPr>
              <a:spcBef>
                <a:spcPts val="0"/>
              </a:spcBef>
              <a:buNone/>
            </a:pPr>
            <a:r>
              <a:rPr lang="en-US" sz="3100" b="1" dirty="0" smtClean="0">
                <a:solidFill>
                  <a:srgbClr val="FF0000"/>
                </a:solidFill>
              </a:rPr>
              <a:t>Continued</a:t>
            </a:r>
            <a:r>
              <a:rPr lang="en-US" sz="2200" b="1" dirty="0" smtClean="0"/>
              <a:t>:</a:t>
            </a:r>
            <a:endParaRPr lang="en-US" sz="2200" b="1" dirty="0" smtClean="0"/>
          </a:p>
          <a:p>
            <a:endParaRPr lang="en-US" sz="3200" dirty="0" smtClean="0"/>
          </a:p>
          <a:p>
            <a:endParaRPr lang="en-US" sz="3200" dirty="0" smtClean="0"/>
          </a:p>
          <a:p>
            <a:r>
              <a:rPr lang="en-US" sz="3600" dirty="0" smtClean="0"/>
              <a:t>Step-4</a:t>
            </a:r>
            <a:r>
              <a:rPr lang="en-US" sz="3600" dirty="0" smtClean="0"/>
              <a:t>. Check whether the opening balances appearing in the previous year’s Balance Sheet have been correctly brought forward</a:t>
            </a:r>
          </a:p>
          <a:p>
            <a:r>
              <a:rPr lang="en-US" sz="3600" dirty="0" smtClean="0"/>
              <a:t>Step-5. Check whether the Cash and Bank balances have been correctly ascertained.</a:t>
            </a:r>
          </a:p>
          <a:p>
            <a:r>
              <a:rPr lang="en-US" sz="3600" dirty="0" smtClean="0"/>
              <a:t>Step-6. Check whether totals of the Sundry Debtors and Sundry Creditors are correct.</a:t>
            </a:r>
          </a:p>
          <a:p>
            <a:r>
              <a:rPr lang="en-US" sz="3600" dirty="0" smtClean="0"/>
              <a:t>Step-7. Check whether the balancing of all the accounts is correct.</a:t>
            </a:r>
          </a:p>
          <a:p>
            <a:r>
              <a:rPr lang="en-US" sz="3600" dirty="0" smtClean="0"/>
              <a:t>Step-8. Check whether the posting to ledger accounts has been done correctly.</a:t>
            </a:r>
          </a:p>
          <a:p>
            <a:r>
              <a:rPr lang="en-US" sz="3600" dirty="0" smtClean="0"/>
              <a:t>Step-9. Check whether the casting and carrying forward of books of original entry are correct.</a:t>
            </a:r>
          </a:p>
          <a:p>
            <a:pPr>
              <a:buNone/>
            </a:pPr>
            <a:endParaRPr lang="en-US" sz="3000" dirty="0" smtClean="0"/>
          </a:p>
          <a:p>
            <a:endParaRPr lang="en-US" sz="2800" dirty="0" smtClean="0"/>
          </a:p>
          <a:p>
            <a:endParaRPr lang="en-US" sz="2800" dirty="0"/>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228600" y="381000"/>
            <a:ext cx="8686800" cy="6019800"/>
          </a:xfrm>
        </p:spPr>
        <p:txBody>
          <a:bodyPr>
            <a:noAutofit/>
          </a:bodyPr>
          <a:lstStyle/>
          <a:p>
            <a:r>
              <a:rPr lang="en-US" sz="2500" b="1" dirty="0" smtClean="0">
                <a:solidFill>
                  <a:srgbClr val="FF0000"/>
                </a:solidFill>
              </a:rPr>
              <a:t/>
            </a:r>
            <a:br>
              <a:rPr lang="en-US" sz="2500" b="1" dirty="0" smtClean="0">
                <a:solidFill>
                  <a:srgbClr val="FF0000"/>
                </a:solidFill>
              </a:rPr>
            </a:br>
            <a:r>
              <a:rPr lang="en-US" sz="2500" b="1" dirty="0" smtClean="0">
                <a:solidFill>
                  <a:srgbClr val="FF0000"/>
                </a:solidFill>
              </a:rPr>
              <a:t>Types </a:t>
            </a:r>
            <a:r>
              <a:rPr lang="en-US" sz="2500" b="1" dirty="0" smtClean="0">
                <a:solidFill>
                  <a:srgbClr val="FF0000"/>
                </a:solidFill>
              </a:rPr>
              <a:t>of Errors: -</a:t>
            </a:r>
            <a:r>
              <a:rPr lang="en-US" sz="1800" b="1" dirty="0" smtClean="0"/>
              <a:t> </a:t>
            </a:r>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2200" dirty="0" smtClean="0">
                <a:solidFill>
                  <a:schemeClr val="tx1"/>
                </a:solidFill>
              </a:rPr>
              <a:t>Keeping </a:t>
            </a:r>
            <a:r>
              <a:rPr lang="en-US" sz="2200" dirty="0" smtClean="0">
                <a:solidFill>
                  <a:schemeClr val="tx1"/>
                </a:solidFill>
              </a:rPr>
              <a:t>in view the nature of errors, all the errors can be classified into the following four categories.</a:t>
            </a:r>
            <a:br>
              <a:rPr lang="en-US" sz="2200" dirty="0" smtClean="0">
                <a:solidFill>
                  <a:schemeClr val="tx1"/>
                </a:solidFill>
              </a:rPr>
            </a:br>
            <a:r>
              <a:rPr lang="en-US" sz="2200" dirty="0" smtClean="0">
                <a:solidFill>
                  <a:schemeClr val="tx1"/>
                </a:solidFill>
              </a:rPr>
              <a:t>	a) Error </a:t>
            </a:r>
            <a:r>
              <a:rPr lang="en-US" sz="2200" dirty="0" smtClean="0">
                <a:solidFill>
                  <a:schemeClr val="tx1"/>
                </a:solidFill>
              </a:rPr>
              <a:t>of Omission</a:t>
            </a:r>
            <a:br>
              <a:rPr lang="en-US" sz="2200" dirty="0" smtClean="0">
                <a:solidFill>
                  <a:schemeClr val="tx1"/>
                </a:solidFill>
              </a:rPr>
            </a:br>
            <a:r>
              <a:rPr lang="en-US" sz="2200" dirty="0" smtClean="0">
                <a:solidFill>
                  <a:schemeClr val="tx1"/>
                </a:solidFill>
              </a:rPr>
              <a:t>	b) Error </a:t>
            </a:r>
            <a:r>
              <a:rPr lang="en-US" sz="2200" dirty="0" smtClean="0">
                <a:solidFill>
                  <a:schemeClr val="tx1"/>
                </a:solidFill>
              </a:rPr>
              <a:t>of Commission </a:t>
            </a:r>
            <a:br>
              <a:rPr lang="en-US" sz="2200" dirty="0" smtClean="0">
                <a:solidFill>
                  <a:schemeClr val="tx1"/>
                </a:solidFill>
              </a:rPr>
            </a:br>
            <a:r>
              <a:rPr lang="en-US" sz="2200" dirty="0" smtClean="0">
                <a:solidFill>
                  <a:schemeClr val="tx1"/>
                </a:solidFill>
              </a:rPr>
              <a:t>	c) Error </a:t>
            </a:r>
            <a:r>
              <a:rPr lang="en-US" sz="2200" dirty="0" smtClean="0">
                <a:solidFill>
                  <a:schemeClr val="tx1"/>
                </a:solidFill>
              </a:rPr>
              <a:t>of Principle </a:t>
            </a:r>
            <a:br>
              <a:rPr lang="en-US" sz="2200" dirty="0" smtClean="0">
                <a:solidFill>
                  <a:schemeClr val="tx1"/>
                </a:solidFill>
              </a:rPr>
            </a:br>
            <a:r>
              <a:rPr lang="en-US" sz="2200" dirty="0" smtClean="0">
                <a:solidFill>
                  <a:schemeClr val="tx1"/>
                </a:solidFill>
              </a:rPr>
              <a:t>	d) Compensating Errors</a:t>
            </a:r>
            <a:br>
              <a:rPr lang="en-US" sz="2200" dirty="0" smtClean="0">
                <a:solidFill>
                  <a:schemeClr val="tx1"/>
                </a:solidFill>
              </a:rPr>
            </a:br>
            <a:r>
              <a:rPr lang="en-US" sz="2200" dirty="0" smtClean="0">
                <a:solidFill>
                  <a:schemeClr val="tx1"/>
                </a:solidFill>
              </a:rPr>
              <a:t/>
            </a:r>
            <a:br>
              <a:rPr lang="en-US" sz="2200" dirty="0" smtClean="0">
                <a:solidFill>
                  <a:schemeClr val="tx1"/>
                </a:solidFill>
              </a:rPr>
            </a:br>
            <a:r>
              <a:rPr lang="en-US" sz="1800" b="1" dirty="0" smtClean="0">
                <a:solidFill>
                  <a:srgbClr val="FF0000"/>
                </a:solidFill>
              </a:rPr>
              <a:t>a) Error of Omission: </a:t>
            </a:r>
            <a:r>
              <a:rPr lang="en-US" sz="1800" dirty="0" smtClean="0">
                <a:solidFill>
                  <a:schemeClr val="tx1"/>
                </a:solidFill>
              </a:rPr>
              <a:t>This error arises when a transaction is completely or partially omitted to be recorded in the books of accounts. Error of complete omission arises when any transaction is not recorded in the book of original entry at all. This kind of error does not affect the trial balance and only the credit transaction come under this error. And Error of Partial omission is other than the error of complete omission. This kind of error affects the trial balance. And transaction included in such kind of error, for example when transaction recorded in the original entry but not posted to the ledger, Omission in carrying forward from one page to other, Omission to balance an account.</a:t>
            </a:r>
            <a:br>
              <a:rPr lang="en-US" sz="1800" dirty="0" smtClean="0">
                <a:solidFill>
                  <a:schemeClr val="tx1"/>
                </a:solidFill>
              </a:rPr>
            </a:br>
            <a:endParaRPr lang="en-US" sz="1800" dirty="0">
              <a:solidFill>
                <a:schemeClr val="tx1"/>
              </a:solidFill>
            </a:endParaRPr>
          </a:p>
        </p:txBody>
      </p:sp>
    </p:spTree>
  </p:cSld>
  <p:clrMapOvr>
    <a:masterClrMapping/>
  </p:clrMapOvr>
  <p:transition spd="slow">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228600" y="381000"/>
            <a:ext cx="8686800" cy="6019800"/>
          </a:xfrm>
        </p:spPr>
        <p:txBody>
          <a:bodyPr>
            <a:noAutofit/>
          </a:bodyPr>
          <a:lstStyle/>
          <a:p>
            <a:r>
              <a:rPr lang="en-US" sz="2500" b="1" dirty="0" smtClean="0">
                <a:solidFill>
                  <a:srgbClr val="FF0000"/>
                </a:solidFill>
              </a:rPr>
              <a:t/>
            </a:r>
            <a:br>
              <a:rPr lang="en-US" sz="2500" b="1" dirty="0" smtClean="0">
                <a:solidFill>
                  <a:srgbClr val="FF0000"/>
                </a:solidFill>
              </a:rPr>
            </a:br>
            <a:r>
              <a:rPr lang="en-US" sz="2500" b="1" dirty="0" smtClean="0">
                <a:solidFill>
                  <a:srgbClr val="FF0000"/>
                </a:solidFill>
              </a:rPr>
              <a:t/>
            </a:r>
            <a:br>
              <a:rPr lang="en-US" sz="2500" b="1" dirty="0" smtClean="0">
                <a:solidFill>
                  <a:srgbClr val="FF0000"/>
                </a:solidFill>
              </a:rPr>
            </a:br>
            <a:r>
              <a:rPr lang="en-US" sz="2500" b="1" dirty="0" smtClean="0">
                <a:solidFill>
                  <a:srgbClr val="FF0000"/>
                </a:solidFill>
              </a:rPr>
              <a:t/>
            </a:r>
            <a:br>
              <a:rPr lang="en-US" sz="2500" b="1" dirty="0" smtClean="0">
                <a:solidFill>
                  <a:srgbClr val="FF0000"/>
                </a:solidFill>
              </a:rPr>
            </a:br>
            <a:r>
              <a:rPr lang="en-US" sz="2500" b="1" dirty="0" smtClean="0">
                <a:solidFill>
                  <a:srgbClr val="FF0000"/>
                </a:solidFill>
              </a:rPr>
              <a:t>Types </a:t>
            </a:r>
            <a:r>
              <a:rPr lang="en-US" sz="2500" b="1" dirty="0" smtClean="0">
                <a:solidFill>
                  <a:srgbClr val="FF0000"/>
                </a:solidFill>
              </a:rPr>
              <a:t>of Errors: -</a:t>
            </a:r>
            <a:r>
              <a:rPr lang="en-US" sz="1800" b="1" dirty="0" smtClean="0"/>
              <a:t> </a:t>
            </a:r>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2000" b="1" dirty="0" smtClean="0">
                <a:solidFill>
                  <a:srgbClr val="FF0000"/>
                </a:solidFill>
              </a:rPr>
              <a:t>b</a:t>
            </a:r>
            <a:r>
              <a:rPr lang="en-US" sz="2000" b="1" dirty="0" smtClean="0">
                <a:solidFill>
                  <a:srgbClr val="FF0000"/>
                </a:solidFill>
              </a:rPr>
              <a:t>) Error of Commission: </a:t>
            </a:r>
            <a:r>
              <a:rPr lang="en-US" sz="2000" dirty="0" smtClean="0">
                <a:solidFill>
                  <a:schemeClr val="tx1"/>
                </a:solidFill>
              </a:rPr>
              <a:t>This error arises due to wrong recording, wrong casting, and wrong carrying, wrong posting etc. </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b="1" dirty="0" smtClean="0">
                <a:solidFill>
                  <a:srgbClr val="FF0000"/>
                </a:solidFill>
              </a:rPr>
              <a:t>c</a:t>
            </a:r>
            <a:r>
              <a:rPr lang="en-US" sz="2000" b="1" dirty="0" smtClean="0">
                <a:solidFill>
                  <a:srgbClr val="FF0000"/>
                </a:solidFill>
              </a:rPr>
              <a:t>) Error of Principle: </a:t>
            </a:r>
            <a:r>
              <a:rPr lang="en-US" sz="2000" dirty="0" smtClean="0">
                <a:solidFill>
                  <a:schemeClr val="tx1"/>
                </a:solidFill>
              </a:rPr>
              <a:t>This error arises when the transaction is recorded ignoring the distinction between the capital item and revenue item. In other words, this error involves an incorrect allocation of expenditure or receipt between Capital and Revenue. The correct allocation between Capital and Revenue is of paramount importance because any incorrect allocation would disturb the final results as disclosed by the Financial Statements. This error does not affect the trial balance. For example, if Freight paid for bringing a new machinery is posted to Freight A/c, this error will increase the figure of freight and reduce the figure of depreciation and as a result, the figure of net profit shall be changed by the net effect.</a:t>
            </a:r>
            <a:br>
              <a:rPr lang="en-US" sz="2000" dirty="0" smtClean="0">
                <a:solidFill>
                  <a:schemeClr val="tx1"/>
                </a:solidFill>
              </a:rPr>
            </a:br>
            <a:r>
              <a:rPr lang="en-US" sz="2000" dirty="0" smtClean="0">
                <a:solidFill>
                  <a:schemeClr val="tx1"/>
                </a:solidFill>
              </a:rPr>
              <a:t>Tutorial Note: The cost incurred on the acquisition, installation and commissioning of a fixed asset up to the point the fixed asset is ready for use represent capital expenditure.</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endParaRPr lang="en-US" sz="2000" dirty="0">
              <a:solidFill>
                <a:schemeClr val="tx1"/>
              </a:solidFill>
            </a:endParaRPr>
          </a:p>
        </p:txBody>
      </p:sp>
    </p:spTree>
  </p:cSld>
  <p:clrMapOvr>
    <a:masterClrMapping/>
  </p:clrMapOvr>
  <p:transition spd="slow">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228600" y="381000"/>
            <a:ext cx="8686800" cy="6019800"/>
          </a:xfrm>
        </p:spPr>
        <p:txBody>
          <a:bodyPr>
            <a:noAutofit/>
          </a:bodyPr>
          <a:lstStyle/>
          <a:p>
            <a:r>
              <a:rPr lang="en-US" sz="2500" b="1" dirty="0" smtClean="0">
                <a:solidFill>
                  <a:srgbClr val="FF0000"/>
                </a:solidFill>
              </a:rPr>
              <a:t/>
            </a:r>
            <a:br>
              <a:rPr lang="en-US" sz="2500" b="1" dirty="0" smtClean="0">
                <a:solidFill>
                  <a:srgbClr val="FF0000"/>
                </a:solidFill>
              </a:rPr>
            </a:br>
            <a:r>
              <a:rPr lang="en-US" sz="2500" b="1" dirty="0" smtClean="0">
                <a:solidFill>
                  <a:srgbClr val="FF0000"/>
                </a:solidFill>
              </a:rPr>
              <a:t/>
            </a:r>
            <a:br>
              <a:rPr lang="en-US" sz="2500" b="1" dirty="0" smtClean="0">
                <a:solidFill>
                  <a:srgbClr val="FF0000"/>
                </a:solidFill>
              </a:rPr>
            </a:br>
            <a:r>
              <a:rPr lang="en-US" sz="2500" b="1" dirty="0" smtClean="0">
                <a:solidFill>
                  <a:srgbClr val="FF0000"/>
                </a:solidFill>
              </a:rPr>
              <a:t/>
            </a:r>
            <a:br>
              <a:rPr lang="en-US" sz="2500" b="1" dirty="0" smtClean="0">
                <a:solidFill>
                  <a:srgbClr val="FF0000"/>
                </a:solidFill>
              </a:rPr>
            </a:br>
            <a:r>
              <a:rPr lang="en-US" sz="1800" b="1" dirty="0" smtClean="0"/>
              <a:t> </a:t>
            </a:r>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1800" b="1" dirty="0" smtClean="0">
                <a:solidFill>
                  <a:schemeClr val="tx1"/>
                </a:solidFill>
              </a:rPr>
              <a:t/>
            </a:r>
            <a:br>
              <a:rPr lang="en-US" sz="1800" b="1" dirty="0" smtClean="0">
                <a:solidFill>
                  <a:schemeClr val="tx1"/>
                </a:solidFill>
              </a:rPr>
            </a:br>
            <a:r>
              <a:rPr lang="en-US" sz="2000" b="1" dirty="0" smtClean="0">
                <a:solidFill>
                  <a:srgbClr val="FF0000"/>
                </a:solidFill>
              </a:rPr>
              <a:t>d</a:t>
            </a:r>
            <a:r>
              <a:rPr lang="en-US" sz="2000" b="1" dirty="0" smtClean="0">
                <a:solidFill>
                  <a:srgbClr val="FF0000"/>
                </a:solidFill>
              </a:rPr>
              <a:t>) Error of Compensating: </a:t>
            </a:r>
            <a:r>
              <a:rPr lang="en-US" sz="2000" b="1" dirty="0" smtClean="0">
                <a:solidFill>
                  <a:schemeClr val="tx1"/>
                </a:solidFill>
              </a:rPr>
              <a:t>- </a:t>
            </a:r>
            <a:r>
              <a:rPr lang="en-US" sz="2000" dirty="0" smtClean="0">
                <a:solidFill>
                  <a:schemeClr val="tx1"/>
                </a:solidFill>
              </a:rPr>
              <a:t>This error arises when two or more errors are committed in such a way that the net effect of these errors on the debit and credits of accounts is nullified. These errors do not affect the trial balance but may or may not affect the figure of net profit.</a:t>
            </a:r>
            <a:br>
              <a:rPr lang="en-US" sz="2000" dirty="0" smtClean="0">
                <a:solidFill>
                  <a:schemeClr val="tx1"/>
                </a:solidFill>
              </a:rPr>
            </a:br>
            <a:r>
              <a:rPr lang="en-US" sz="2000" b="1" dirty="0" smtClean="0">
                <a:solidFill>
                  <a:schemeClr val="tx1"/>
                </a:solidFill>
              </a:rPr>
              <a:t>Example: </a:t>
            </a:r>
            <a:r>
              <a:rPr lang="en-US" sz="2000" dirty="0" smtClean="0">
                <a:solidFill>
                  <a:schemeClr val="tx1"/>
                </a:solidFill>
              </a:rPr>
              <a:t>If the total of Purchases Book is posted in the ledger as Rs. 1000 instead of Rs. 100 and at the same time Ram’s A/c is credited in the ledger as Rs. 1000 instead of Rs. 100, as a result of these errors, there is an excess credit of Rs. 900 in Ram’s Account and excess debit in Purchase Account. Thus these two errors nullify the affects of each other. The first error increases the figure of purchases and consequently will reduce the figure of profit.</a:t>
            </a:r>
            <a:br>
              <a:rPr lang="en-US" sz="2000" dirty="0" smtClean="0">
                <a:solidFill>
                  <a:schemeClr val="tx1"/>
                </a:solidFill>
              </a:rPr>
            </a:br>
            <a:r>
              <a:rPr lang="en-US" sz="2000" b="1" dirty="0" smtClean="0">
                <a:solidFill>
                  <a:schemeClr val="tx1"/>
                </a:solidFill>
              </a:rPr>
              <a:t>Example: </a:t>
            </a:r>
            <a:r>
              <a:rPr lang="en-US" sz="2000" dirty="0" smtClean="0">
                <a:solidFill>
                  <a:schemeClr val="tx1"/>
                </a:solidFill>
              </a:rPr>
              <a:t>If the total of Bills Receivable Book is posted in the ledger as Rs. 1000 instead of Rs. 100 and at the same time total of Bills Payable Book is posted as Rs. 1000 instead of Rs. 100, as a result of these errors, there is excess credit of Rs. 900 in Bills Payable Account and an excess debit of Rs. 900 in Bills Receivable Account. These two errors nullify the affect of each other. These errors will not affect the figure of net profit in any way.</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endParaRPr lang="en-US" sz="2000" dirty="0">
              <a:solidFill>
                <a:schemeClr val="tx1"/>
              </a:solidFill>
            </a:endParaRPr>
          </a:p>
        </p:txBody>
      </p:sp>
    </p:spTree>
  </p:cSld>
  <p:clrMapOvr>
    <a:masterClrMapping/>
  </p:clrMapOvr>
  <p:transition spd="slow">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smtClean="0">
                <a:solidFill>
                  <a:srgbClr val="FF0000"/>
                </a:solidFill>
              </a:rPr>
              <a:t>Thank You</a:t>
            </a:r>
            <a:endParaRPr lang="en-US" sz="5000" dirty="0">
              <a:solidFill>
                <a:srgbClr val="FF0000"/>
              </a:solidFill>
            </a:endParaRPr>
          </a:p>
        </p:txBody>
      </p:sp>
      <p:sp>
        <p:nvSpPr>
          <p:cNvPr id="5" name="Slide Number Placeholder 4"/>
          <p:cNvSpPr>
            <a:spLocks noGrp="1"/>
          </p:cNvSpPr>
          <p:nvPr>
            <p:ph type="sldNum" sz="quarter" idx="12"/>
          </p:nvPr>
        </p:nvSpPr>
        <p:spPr/>
        <p:txBody>
          <a:bodyPr>
            <a:normAutofit fontScale="85000" lnSpcReduction="20000"/>
          </a:bodyPr>
          <a:lstStyle/>
          <a:p>
            <a:pPr>
              <a:defRPr/>
            </a:pPr>
            <a:fld id="{1FF23CE0-A7BA-44DD-B5DD-50C48A27FB95}" type="slidenum">
              <a:rPr lang="en-US" smtClean="0"/>
              <a:pPr>
                <a:defRPr/>
              </a:pPr>
              <a:t>8</a:t>
            </a:fld>
            <a:endParaRPr lang="en-US"/>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3865</TotalTime>
  <Words>139</Words>
  <Application>Microsoft Office PowerPoint</Application>
  <PresentationFormat>On-screen Show (4:3)</PresentationFormat>
  <Paragraphs>47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Median</vt:lpstr>
      <vt:lpstr>       WELCOME Class: B.Com – Part-1  Subject: Financial Accounting TOPIC: RECTIFICATION OF ERRORS </vt:lpstr>
      <vt:lpstr>Meaning of Rectification of Errors</vt:lpstr>
      <vt:lpstr>Slide 3</vt:lpstr>
      <vt:lpstr>Slide 4</vt:lpstr>
      <vt:lpstr> Types of Errors: -   Keeping in view the nature of errors, all the errors can be classified into the following four categories.  a) Error of Omission  b) Error of Commission   c) Error of Principle   d) Compensating Errors  a) Error of Omission: This error arises when a transaction is completely or partially omitted to be recorded in the books of accounts. Error of complete omission arises when any transaction is not recorded in the book of original entry at all. This kind of error does not affect the trial balance and only the credit transaction come under this error. And Error of Partial omission is other than the error of complete omission. This kind of error affects the trial balance. And transaction included in such kind of error, for example when transaction recorded in the original entry but not posted to the ledger, Omission in carrying forward from one page to other, Omission to balance an account. </vt:lpstr>
      <vt:lpstr>   Types of Errors: -    b) Error of Commission: This error arises due to wrong recording, wrong casting, and wrong carrying, wrong posting etc.   c) Error of Principle: This error arises when the transaction is recorded ignoring the distinction between the capital item and revenue item. In other words, this error involves an incorrect allocation of expenditure or receipt between Capital and Revenue. The correct allocation between Capital and Revenue is of paramount importance because any incorrect allocation would disturb the final results as disclosed by the Financial Statements. This error does not affect the trial balance. For example, if Freight paid for bringing a new machinery is posted to Freight A/c, this error will increase the figure of freight and reduce the figure of depreciation and as a result, the figure of net profit shall be changed by the net effect. Tutorial Note: The cost incurred on the acquisition, installation and commissioning of a fixed asset up to the point the fixed asset is ready for use represent capital expenditure.  </vt:lpstr>
      <vt:lpstr>       d) Error of Compensating: - This error arises when two or more errors are committed in such a way that the net effect of these errors on the debit and credits of accounts is nullified. These errors do not affect the trial balance but may or may not affect the figure of net profit. Example: If the total of Purchases Book is posted in the ledger as Rs. 1000 instead of Rs. 100 and at the same time Ram’s A/c is credited in the ledger as Rs. 1000 instead of Rs. 100, as a result of these errors, there is an excess credit of Rs. 900 in Ram’s Account and excess debit in Purchase Account. Thus these two errors nullify the affects of each other. The first error increases the figure of purchases and consequently will reduce the figure of profit. Example: If the total of Bills Receivable Book is posted in the ledger as Rs. 1000 instead of Rs. 100 and at the same time total of Bills Payable Book is posted as Rs. 1000 instead of Rs. 100, as a result of these errors, there is excess credit of Rs. 900 in Bills Payable Account and an excess debit of Rs. 900 in Bills Receivable Account. These two errors nullify the affect of each other. These errors will not affect the figure of net profit in any way.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333</cp:revision>
  <dcterms:created xsi:type="dcterms:W3CDTF">2011-08-23T10:02:56Z</dcterms:created>
  <dcterms:modified xsi:type="dcterms:W3CDTF">2020-04-03T07:16:46Z</dcterms:modified>
</cp:coreProperties>
</file>